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56" r:id="rId18"/>
    <p:sldId id="25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99" r:id="rId39"/>
    <p:sldId id="298" r:id="rId40"/>
    <p:sldId id="279" r:id="rId41"/>
    <p:sldId id="280" r:id="rId42"/>
    <p:sldId id="300" r:id="rId43"/>
    <p:sldId id="301" r:id="rId44"/>
    <p:sldId id="302" r:id="rId45"/>
    <p:sldId id="304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733" autoAdjust="0"/>
  </p:normalViewPr>
  <p:slideViewPr>
    <p:cSldViewPr snapToGrid="0">
      <p:cViewPr varScale="1">
        <p:scale>
          <a:sx n="72" d="100"/>
          <a:sy n="72" d="100"/>
        </p:scale>
        <p:origin x="9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3C3B3-EC61-43E2-906B-B68209F98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062A24-5C42-4E40-B2E5-DB8961C9C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CCCA0B-5C88-420C-A0DB-A19CB04E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9D6F5C-9448-4A9D-B879-CDBCCA39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79AE6-A2CF-4355-BDFD-CFCDAC94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91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C371-EC93-4922-93E6-270BAC13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37E647-F1D8-41DB-87D1-386C9559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EEA11C-E27B-4650-967D-CD923314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70F5A0-E2D0-4249-B999-ED7286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CD8C7C-0AEE-49CC-9EEE-5DB354C1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3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40D3BD-58B2-4639-A0D1-E44ED09A6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DC54C3-AE42-48E0-8C45-97C5C8BC2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82448D-C68B-4D7C-8A2E-0960C5E3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B7301-D0B4-4CE4-880D-CF7216CA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55B7D3-B548-4741-801D-B0F9A565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95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1F5F6-F5C3-4F2C-93BB-A2CD648C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BE505-3B97-43E4-BF83-14AEB2D20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3BE0D7-F7F5-4AA1-9C00-52417CB8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E8390-4625-4DDD-B770-02023A06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2BA698-BF29-4C0B-9700-C822509A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1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F66A3-957C-4DC5-86F3-F12971E0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C26173-2BE5-4DD4-9B67-DEB8A89B9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89DCD6-2175-4AB2-AFCC-E8A87FA2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B3DE9E-404F-4E6A-AB4B-18A93C06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17DD4-305F-42DF-A0E0-4A9BC736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77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866A6-CE70-4E4A-B39B-07EBABA2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611551-EA8A-4FE5-8B5C-15AA94CB4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F4271D-28D2-460F-A541-142C73EBB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F3EF6F-9508-4864-AF32-E8A6D9BC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6864E2-DFE9-4922-A03A-E50B788B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5C9506-628B-4F81-9CDE-6658619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1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670A2-124A-4D26-B6EA-0C6E0091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8FC7A5-25BB-47DD-B957-EE3FABF07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FBF51C-4A26-4BAA-A338-BA5DA1547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C90DC1-57BD-4CED-B211-460144C5B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2F50AD-4A93-4F0F-8E5A-D24035FD7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FBE5C0-E288-499C-91A2-7FA6D251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3236FF-FF64-4EC1-9745-BA7AC209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94EC9D-05F3-4BC2-B4C4-DBF6AC2E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89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A56D3-D7CA-4069-9018-055B8C57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238CBC-DA81-4A74-9F87-0D53E03E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87238F-2F32-4438-A0B9-5699C6B4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5A93E5-1BF7-40A6-BCF9-AE2C5CE5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20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5DC9FF-DC94-4477-9B85-7E5E7C68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3752F9-93EE-468F-8E78-BA8A9DB3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E23D37-B0CC-4346-9A88-013517B7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53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23B77-7AA5-4ED9-A434-A6DFC8C7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E00619-E8B4-4928-B6F0-A803DF59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61C818-0FC1-454C-AB45-EF12C0BCA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95CCCB-8B4B-4B39-88FD-18F82E38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45FA34-FF1A-4436-8597-92D196A9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EEF10F-DB3D-4E7E-846C-49FED29E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86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365D0-34DB-4E28-BFE4-BEB6DD3C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DB042C2-47E3-4398-99D6-11422DA9D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3CE9AE-AE06-49AF-B5DA-BE07C0021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D1556A-78E1-43F1-98CF-110ABF62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CE3EBF-AA08-4CF0-AEE4-59411FE0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96146A-2E9E-40AB-A491-1D4D9AFE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79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D6C64-1D1E-4FD0-82CF-1589E02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92617-5EFF-4A17-B72B-E6DFB42C1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FB8919-030F-4EE4-8692-8A9337299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37445-E22D-4407-A3D2-4173DC66AEDA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2BA3DC-F546-43FE-A3F1-B6F0F9748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73D236-2958-494F-92E2-2FC8BE891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6038-C7EE-483F-9093-74CB7C77B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2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perf/rendering/best-practices" TargetMode="External"/><Relationship Id="rId2" Type="http://schemas.openxmlformats.org/officeDocument/2006/relationships/hyperlink" Target="https://habr.com/ru/post/502882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flutter.dev/flutter/widgets/Opacity-class.html#transparent-image" TargetMode="External"/><Relationship Id="rId4" Type="http://schemas.openxmlformats.org/officeDocument/2006/relationships/hyperlink" Target="https://api.flutter.dev/flutter/widgets/StatefulWidget-class.html#performance-consideration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A63BA395-CA76-4175-8CCC-EAAFD7802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31403">
            <a:extLst>
              <a:ext uri="{FF2B5EF4-FFF2-40B4-BE49-F238E27FC236}">
                <a16:creationId xmlns:a16="http://schemas.microsoft.com/office/drawing/2014/main" id="{2C83F234-5791-4360-8076-BE843D03CEFE}"/>
              </a:ext>
            </a:extLst>
          </p:cNvPr>
          <p:cNvGrpSpPr/>
          <p:nvPr/>
        </p:nvGrpSpPr>
        <p:grpSpPr>
          <a:xfrm>
            <a:off x="0" y="0"/>
            <a:ext cx="12192000" cy="6857365"/>
            <a:chOff x="0" y="0"/>
            <a:chExt cx="12192000" cy="6857999"/>
          </a:xfrm>
        </p:grpSpPr>
        <p:sp>
          <p:nvSpPr>
            <p:cNvPr id="5" name="Shape 38020">
              <a:extLst>
                <a:ext uri="{FF2B5EF4-FFF2-40B4-BE49-F238E27FC236}">
                  <a16:creationId xmlns:a16="http://schemas.microsoft.com/office/drawing/2014/main" id="{973E2A55-5A52-4C68-9DC8-813B28630868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custGeom>
              <a:avLst/>
              <a:gdLst/>
              <a:ahLst/>
              <a:cxnLst/>
              <a:rect l="0" t="0" r="0" b="0"/>
              <a:pathLst>
                <a:path w="12192000" h="6857999">
                  <a:moveTo>
                    <a:pt x="0" y="0"/>
                  </a:moveTo>
                  <a:lnTo>
                    <a:pt x="12192000" y="0"/>
                  </a:lnTo>
                  <a:lnTo>
                    <a:pt x="12192000" y="6857999"/>
                  </a:lnTo>
                  <a:lnTo>
                    <a:pt x="0" y="685799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389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Rectangle 8035">
              <a:extLst>
                <a:ext uri="{FF2B5EF4-FFF2-40B4-BE49-F238E27FC236}">
                  <a16:creationId xmlns:a16="http://schemas.microsoft.com/office/drawing/2014/main" id="{22BF287E-1BC6-410B-A2A0-6C04BF4E4A96}"/>
                </a:ext>
              </a:extLst>
            </p:cNvPr>
            <p:cNvSpPr/>
            <p:nvPr/>
          </p:nvSpPr>
          <p:spPr>
            <a:xfrm>
              <a:off x="694944" y="2945409"/>
              <a:ext cx="6256641" cy="15137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ru-BY" sz="8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Лекция №</a:t>
              </a:r>
              <a:r>
                <a:rPr lang="en-GB" sz="8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 3</a:t>
              </a:r>
              <a:endPara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Rectangle 8037">
              <a:extLst>
                <a:ext uri="{FF2B5EF4-FFF2-40B4-BE49-F238E27FC236}">
                  <a16:creationId xmlns:a16="http://schemas.microsoft.com/office/drawing/2014/main" id="{B6EEA98B-1654-4CE4-B6AE-1815D2FABA35}"/>
                </a:ext>
              </a:extLst>
            </p:cNvPr>
            <p:cNvSpPr/>
            <p:nvPr/>
          </p:nvSpPr>
          <p:spPr>
            <a:xfrm>
              <a:off x="758952" y="4259453"/>
              <a:ext cx="1779966" cy="5512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ru-BY" sz="3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Widgets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2F9DA14E-BDD7-4536-A9D5-D32D2A326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93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6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6E2F0D-5401-4645-8FDE-40C0DBC7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498092"/>
            <a:ext cx="11018520" cy="38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3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06D16F-765C-41C9-88B9-1C968FA3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" y="313182"/>
            <a:ext cx="11503152" cy="62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8A6646-FD4E-479B-8E09-4CCD1BD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4" y="1105662"/>
            <a:ext cx="11023092" cy="46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F5DED9-E4F9-49D9-B4AB-D480430BA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52" y="1125075"/>
            <a:ext cx="3700780" cy="3743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2C9A2-E9EF-46EF-98EC-E5848F50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66700"/>
            <a:ext cx="117443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6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6A31E1-07BA-4E70-8F1B-04BE5A9B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324612"/>
            <a:ext cx="10276332" cy="62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E38BCD-5FC1-405C-B7C3-B96A56F3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257556"/>
            <a:ext cx="11018520" cy="63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7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EB713-01A4-4DC5-9A39-F0920BE8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341376"/>
            <a:ext cx="11018520" cy="61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7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035F5-6D97-4553-B88C-81D48E050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7093"/>
            <a:ext cx="9144000" cy="93345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виджетов и иерархия</a:t>
            </a:r>
          </a:p>
        </p:txBody>
      </p:sp>
    </p:spTree>
    <p:extLst>
      <p:ext uri="{BB962C8B-B14F-4D97-AF65-F5344CB8AC3E}">
        <p14:creationId xmlns:p14="http://schemas.microsoft.com/office/powerpoint/2010/main" val="48034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C47776-A711-4514-98CB-AA68AC96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649287"/>
            <a:ext cx="10439400" cy="212248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элемент приложения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виджет, включая кнопки, текстовые поля, изображения и даже само приложение. Эти виджеты организованы в виде древовидной структуры с одним корневым виджетом наверху и другими виджетами, ответвляющимися от него. Каждый виджет имеет определенное назначение и может иметь дочерние виджеты, которые сами могут иметь дочерние виджеты и так далее.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4AA506-7645-4784-9F82-78ADD1DF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69" y="2990850"/>
            <a:ext cx="4843462" cy="32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0A85B8D-53F9-4FF8-9386-CC3A934AE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649287"/>
            <a:ext cx="10439400" cy="21224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в основном сводится к переопределению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методов конструируемых нами виджетов. Первое что нужно понять — это то, что при изменении состояния вызывается этот метод виджета и создает все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-объекты по новой!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Т.е. виджеты являются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иммутабельными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при изменении состояния просто создаются новые.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940B36-A8DA-4127-B2DA-EA3A37E4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815" y="3429000"/>
            <a:ext cx="8990370" cy="19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B5236E-7CD3-4CBD-97EF-C4D0C66C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189482"/>
            <a:ext cx="11018520" cy="44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7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1F628F0-5665-4C78-8BE3-D916BE11A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649287"/>
            <a:ext cx="10439400" cy="5475288"/>
          </a:xfrm>
        </p:spPr>
        <p:txBody>
          <a:bodyPr>
            <a:normAutofit/>
          </a:bodyPr>
          <a:lstStyle/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лишь описание отображаемых на экране объектов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объект уже создан и отрисован на основании какого-то виджета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при изменении этого виджета, скорее всего нам не нужно пересоздавать этот объект заново, а возможно даже и изменять его вовсе. А мы помним, что виджеты пересоздаются всегда при смене состояния, даже если их структура не изменилась.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андроид программистов можно провести аналогию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RecyclerView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не нужно пересоздавать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ViewHolder’ы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(аналогия наших тяжелый объектов), если они уже созданы и отрисованы на основании какой то декларативной сущности (аналогия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При отображении новых сущностей 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ViewHolder’ов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лишь изменяются параметры без создания новых инстансов (в идеале), а возможно и вовсе остаются нетронутыми.</a:t>
            </a:r>
          </a:p>
        </p:txBody>
      </p:sp>
    </p:spTree>
    <p:extLst>
      <p:ext uri="{BB962C8B-B14F-4D97-AF65-F5344CB8AC3E}">
        <p14:creationId xmlns:p14="http://schemas.microsoft.com/office/powerpoint/2010/main" val="140969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FFE74E0-6AAF-43BC-9F58-FB58250A3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62237"/>
            <a:ext cx="10515600" cy="153352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виджетов для повышения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89636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FBD26BC-84C6-4D46-98A3-71660091B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649287"/>
            <a:ext cx="10439400" cy="2589213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виджетов для повышения производительности 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относится к процессу структурирования и управления иерархией виджетов таким образом, чтобы упростить разработку, отладку и поддержку кодовой базы. Правильная организация виджетов может помочь повысить производительность, сделав код более модульным, удобным для чтения и снизив риск ошибок и багов. Всегда полезно следовать хорошим практикам и максимально оптимизировать наше приложение.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F873FF-51DB-4684-94FA-42A6B1E0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86698" y="3332162"/>
            <a:ext cx="4818603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08AAA32-3152-483F-9DB3-AE19A1C33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3502"/>
            <a:ext cx="8248650" cy="524748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у нас есть сложное представление, чтобы реализовать в один виджет, то обычно мы разделяем его на виджеты поменьше, которые помещаем в методы класса. В следующем примере представлен виджет, содержащий заголовок, основной контент и "подвал".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MyHomePage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buildHeaderWidget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(…) { return … }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buildMainWidget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(…) { return … }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buildFooterWidget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(…) { return … }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build(…) { return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buildHeaderWidget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_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buildMainWidget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buildFooterWidget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E46A47-DE85-4131-AC95-A1A89E611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03" y="1182557"/>
            <a:ext cx="2866803" cy="509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DB8E064-BB92-4EEA-BA06-0FD1D7C57502}"/>
              </a:ext>
            </a:extLst>
          </p:cNvPr>
          <p:cNvSpPr txBox="1">
            <a:spLocks/>
          </p:cNvSpPr>
          <p:nvPr/>
        </p:nvSpPr>
        <p:spPr>
          <a:xfrm>
            <a:off x="1704975" y="277016"/>
            <a:ext cx="8248650" cy="675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выносите виджеты в методы класса</a:t>
            </a:r>
          </a:p>
        </p:txBody>
      </p:sp>
    </p:spTree>
    <p:extLst>
      <p:ext uri="{BB962C8B-B14F-4D97-AF65-F5344CB8AC3E}">
        <p14:creationId xmlns:p14="http://schemas.microsoft.com/office/powerpoint/2010/main" val="145895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478465"/>
            <a:ext cx="11313043" cy="2950536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То, что мы увидели выше, – это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антипаттерн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Почему так? Всё потому, что, когда мы вносим изменения и обновляем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MyHomePage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виджет, то виджеты, которые у нас вынесены методах, также обновляются, даже если в этом нет никакой необходимости.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виджетов есть специальный механизм "кэширования", учитывающий ключ, тип виджета и его атрибуты, который позволяет не перестраивать виджет без необходимости. Кроме того, это помогает нам инкапсулировать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рефакторировать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наши виджеты. </a:t>
            </a:r>
          </a:p>
        </p:txBody>
      </p:sp>
    </p:spTree>
    <p:extLst>
      <p:ext uri="{BB962C8B-B14F-4D97-AF65-F5344CB8AC3E}">
        <p14:creationId xmlns:p14="http://schemas.microsoft.com/office/powerpoint/2010/main" val="3855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478465"/>
            <a:ext cx="11313043" cy="606055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MyHomePage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@override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build(…) { 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… }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@override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build(…) { return … }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… }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StatelessWidget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… }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84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60" y="1392865"/>
            <a:ext cx="7102549" cy="4869712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Рекомендуется использовать ключевое слово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значений, которые возможно инициализировать во время компиляции, а также при вызове конструктора виджета (если он поддерживает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конечно), что позволяет работать с одним и тем же каноническим экземпляром, тем самым избегая повторных вычислений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Давайте используем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setState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в этот раз мы добавим счетчик, который будет увеличивать значение на 1 каждый раз при нажатии на кнопку.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30861D-0FA9-4413-8DE1-71710404FF5F}"/>
              </a:ext>
            </a:extLst>
          </p:cNvPr>
          <p:cNvSpPr txBox="1">
            <a:spLocks/>
          </p:cNvSpPr>
          <p:nvPr/>
        </p:nvSpPr>
        <p:spPr>
          <a:xfrm>
            <a:off x="861237" y="277016"/>
            <a:ext cx="10558130" cy="675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Используйте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‘const’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A816D83-8BA2-434F-901D-7939773224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51" y="958506"/>
            <a:ext cx="2983540" cy="53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9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478465"/>
            <a:ext cx="11313043" cy="1475268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нас снова 2 вывода в консоли, один из которых относится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основнову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виджету, а другой –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Каждый раз, когда мы нажимаем кнопку, мы видим, что дочерний виджет также перестраивается, хотя его содержимое никак не меняется.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4F9649-02E6-4241-97AB-79EFD758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1" y="2235939"/>
            <a:ext cx="4817954" cy="2059583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5206FDB2-1D9A-4D53-B617-EAF44F7842B0}"/>
              </a:ext>
            </a:extLst>
          </p:cNvPr>
          <p:cNvSpPr txBox="1">
            <a:spLocks/>
          </p:cNvSpPr>
          <p:nvPr/>
        </p:nvSpPr>
        <p:spPr>
          <a:xfrm>
            <a:off x="510361" y="4577729"/>
            <a:ext cx="11313043" cy="91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после клика по кнопке мы видим вывод только для основного виджета и избегаем перестроения виджета, вызванного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4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237" y="1658678"/>
            <a:ext cx="10643191" cy="2711303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Иногда, когда у нас есть очень длинный список, и мы хотим быстро переместиться по нему, например, в самый конец, очень важно использовать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itemExtent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Давайте рассмотрим простой пример. У нас есть список из 10 тысяч элементов. При нажатии на кнопку мы перейдем к последнему элементу. В этом примере мы не будем использовать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itemExtent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позволим элементам списка самим определить свой размер.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C70339-4FE5-48F3-9D0B-BE21BD4134A8}"/>
              </a:ext>
            </a:extLst>
          </p:cNvPr>
          <p:cNvSpPr txBox="1">
            <a:spLocks/>
          </p:cNvSpPr>
          <p:nvPr/>
        </p:nvSpPr>
        <p:spPr>
          <a:xfrm>
            <a:off x="861237" y="277016"/>
            <a:ext cx="10558130" cy="998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Используйте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itemExtent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ListView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больших списков</a:t>
            </a:r>
          </a:p>
        </p:txBody>
      </p:sp>
    </p:spTree>
    <p:extLst>
      <p:ext uri="{BB962C8B-B14F-4D97-AF65-F5344CB8AC3E}">
        <p14:creationId xmlns:p14="http://schemas.microsoft.com/office/powerpoint/2010/main" val="345840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A1B3D2-546A-4551-8773-7F36F656C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60" y="542260"/>
            <a:ext cx="7102549" cy="3253563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можно увидеть на анимации выше, переход происходит очень долго (~10 секунд). Так получается из-за того, что дочерние элементы сами определяют свой размер. Это даже блокирует UI!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избежать этого, мы должны использовать свойство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itemExtent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благодаря которому при прокрутке не совершается лишней работы по расчету позиции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скролла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размеры элементов заранее известны.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9770A92-B3B5-4F87-8CF9-D8905FC894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12" y="542260"/>
            <a:ext cx="3345047" cy="59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CC0FB7-63F0-4528-804C-2891CD0B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410718"/>
            <a:ext cx="11018520" cy="60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4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576C2E-D819-472D-915F-E5AA8A6A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" y="510363"/>
            <a:ext cx="4774019" cy="2256809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2FFFD31-86A4-4C55-A803-26777893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586" y="2849525"/>
            <a:ext cx="5847907" cy="1329069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этим небольшим изменением мы мгновенно переходим в самый низ без каких-либо задержек.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A59ABF-474D-4C85-8A91-12221F78D3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19" y="510363"/>
            <a:ext cx="3323810" cy="59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4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478464"/>
            <a:ext cx="11313043" cy="477402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более подробными советами для оптимизации можно ознакомиться тута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https://habr.com/ru/post/502882/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https://flutter.dev/docs/perf/rendering/best-practices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https://api.flutter.dev/flutter/widgets/StatefulWidget-class.html#performance-considerations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https://api.flutter.dev/flutter/widgets/Opacity-class.html#transparent-image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https://api.flutter.dev/flutter/widgets/Opacity-class.html#transparent-image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24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C7EE37-C282-4665-99F1-97F676DAC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9796"/>
            <a:ext cx="9144000" cy="157782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RenderObjects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Elements and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5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1CC4D64-948E-41EC-B79B-5B7C2E01C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1254642"/>
            <a:ext cx="11313043" cy="5018567"/>
          </a:xfrm>
        </p:spPr>
        <p:txBody>
          <a:bodyPr>
            <a:normAutofit/>
          </a:bodyPr>
          <a:lstStyle/>
          <a:p>
            <a:pPr algn="just"/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RenderObject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тот самый тяжелый объект.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RenderObject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содержит всю логику для отображения фактического виджета и является довольно дорогим для создания инстанса. Он заботится о расчете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layout’а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отрисовки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hit-testing’а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Хорошей идеей будет хранить эти объекты в памяти как можно дольше и, возможно, даже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переиспользовать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их (так как их создание довольно дорого). В отличии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объекты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RenderObject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мутабельными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RenderObject’ы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можно представить в виде дерева отображаемых объектов.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F54F73-CFAF-4C74-8426-EBA73B934392}"/>
              </a:ext>
            </a:extLst>
          </p:cNvPr>
          <p:cNvSpPr txBox="1">
            <a:spLocks/>
          </p:cNvSpPr>
          <p:nvPr/>
        </p:nvSpPr>
        <p:spPr>
          <a:xfrm>
            <a:off x="4559595" y="292681"/>
            <a:ext cx="3072809" cy="584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 Objects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0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B85F30-053E-44A3-B107-FEE92647C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3" y="680484"/>
            <a:ext cx="7612911" cy="5592725"/>
          </a:xfrm>
        </p:spPr>
        <p:txBody>
          <a:bodyPr>
            <a:norm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ПРИМЕР.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экран со множеством текстовых полей. Их может быть как 5, так и 30. Между ними могут находиться различные виджеты.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Поместить над клавиатурой блок с кнопкой «Далее» для переключения на следующее поле.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смене фокуса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подскролливать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поле к блоку с кнопкой «Далее».</a:t>
            </a: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с кнопкой перекрывает текстовое поле. Нужно реализовать автоматический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скролл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размер перекрываемого пространства текстового поля.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BC25F9E-4009-44EB-B4DB-51E4E8635A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84791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164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5015E50-41ED-4B16-AB8C-F2357B585F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790" y="571500"/>
            <a:ext cx="2857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FA9392E-C4E1-483C-BBFD-EFFBBFD3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3" y="571500"/>
            <a:ext cx="7262038" cy="5701709"/>
          </a:xfrm>
        </p:spPr>
        <p:txBody>
          <a:bodyPr>
            <a:normAutofit/>
          </a:bodyPr>
          <a:lstStyle/>
          <a:p>
            <a:pPr algn="just"/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RenderObject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решить данную проблему.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Копнув глубже уровня виджетов, с помощью небольших манипуляций со слоем рендера получили полезную функциональность, которая позволяет писать более сложные UI и логику. Иногда нужно знать размеры динамических виджетов, их позицию или сравнить перекрывающие друг на друга виджеты.</a:t>
            </a:r>
          </a:p>
        </p:txBody>
      </p:sp>
    </p:spTree>
    <p:extLst>
      <p:ext uri="{BB962C8B-B14F-4D97-AF65-F5344CB8AC3E}">
        <p14:creationId xmlns:p14="http://schemas.microsoft.com/office/powerpoint/2010/main" val="4048329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88424E9-D06A-43ED-8EF7-D34B737B1215}"/>
              </a:ext>
            </a:extLst>
          </p:cNvPr>
          <p:cNvSpPr txBox="1">
            <a:spLocks/>
          </p:cNvSpPr>
          <p:nvPr/>
        </p:nvSpPr>
        <p:spPr>
          <a:xfrm>
            <a:off x="4925532" y="282049"/>
            <a:ext cx="2340935" cy="584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A4C3B1-F36F-41E1-A2CE-6ECFBE764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1254642"/>
            <a:ext cx="11313043" cy="5018567"/>
          </a:xfrm>
        </p:spPr>
        <p:txBody>
          <a:bodyPr>
            <a:normAutofit/>
          </a:bodyPr>
          <a:lstStyle/>
          <a:p>
            <a:pPr algn="just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некоторое представление виджета в определенном месте дерева.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 описывает конфигурацию некоторой части пользовательского интерфейса, но как мы уже знаем, один и тот же виджет может использоваться в разных местах дерева. Каждое такое место будет представлено соответствующим элементом. Но со временем, виджет, который связан с элементом может поменяться. Это означает, что элементы более живучие и продолжают использоваться, лишь обновляя свои связи.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довольно рациональное решение. Как мы уже определили выше, виджеты — неизменяемая конфигурация, которая просто описывает определенную часть интерфейса, а значит они должны быть очень легковесными. А элементы, в зоне которых управление, являются намного более тяжеловесными, но они не пересоздаются без надобности.</a:t>
            </a:r>
          </a:p>
        </p:txBody>
      </p:sp>
    </p:spTree>
    <p:extLst>
      <p:ext uri="{BB962C8B-B14F-4D97-AF65-F5344CB8AC3E}">
        <p14:creationId xmlns:p14="http://schemas.microsoft.com/office/powerpoint/2010/main" val="207223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231">
            <a:extLst>
              <a:ext uri="{FF2B5EF4-FFF2-40B4-BE49-F238E27FC236}">
                <a16:creationId xmlns:a16="http://schemas.microsoft.com/office/drawing/2014/main" id="{8598104D-C0C8-4FF9-A10C-92E8FC66E8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5942" y="348297"/>
            <a:ext cx="8540115" cy="61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0FCE0D7-9DC6-43F7-AAB6-95C790A7E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361508"/>
            <a:ext cx="11313043" cy="591170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Чтобы понять каким образом это осуществляется, рассмотрим жизненный цикл элемента: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Элемент создаётся посредством вызова метода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Widget.createElement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и конфигурируется экземпляром виджета, у которого был вызван метод.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 помощью метода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mount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созданный элемент добавляется в заданную позицию родительского элемента. При вызове данного метода также ассоциируются дочерние виджеты и элементам сопоставляются объекты дерева рендеринга.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Виджет становится активным и должен появиться на экране.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 случае изменения виджета, связанного с элементом (например, если родительский элемент изменился), есть несколько вариантов развития событий. Если новый виджет имеет такой же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runtimeType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и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то элемент связывается с ним. В противном случае, текущий элемент удаляется из дерева, а для нового виджета создаётся и ассоциируется с ним новый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201347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0FCE0D7-9DC6-43F7-AAB6-95C790A7E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361508"/>
            <a:ext cx="11313043" cy="5911702"/>
          </a:xfr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 случае, если родительский элемент решит удалить дочерний элемент, или промежуточный между ними, это приведет к удалению объекта рендеринга и переместит данный элемент в список неактивных, что приведет к деактивации элемента (вызов метода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deactivate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Когда элемент считается неактивным, он не находится на экране. Элемент может находиться в неактивном состоянии только до конца текущего фрейма, если за это время он остается неактивным, он демонтируется (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unmount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после этого считается несуществующим и больше не будет включен в дерево.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 повторном включении в дерево элементов, например, если элемент или его предки имеют глобальный ключ, он будет удален из списка неактивных элементов, будет вызван метод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activate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и рендер объект, сопоставленный данному элементу, снова будет встроен в дерево рендеринга. Это означает, что элемент должен снова появиться на экране.</a:t>
            </a:r>
          </a:p>
        </p:txBody>
      </p:sp>
    </p:spTree>
    <p:extLst>
      <p:ext uri="{BB962C8B-B14F-4D97-AF65-F5344CB8AC3E}">
        <p14:creationId xmlns:p14="http://schemas.microsoft.com/office/powerpoint/2010/main" val="233960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53641E-54DE-4F2F-AA0A-8BA11269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312420"/>
            <a:ext cx="11018520" cy="62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20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4D58A27-0CED-47EE-86EF-C5D3FEAF2ABC}"/>
              </a:ext>
            </a:extLst>
          </p:cNvPr>
          <p:cNvSpPr txBox="1">
            <a:spLocks/>
          </p:cNvSpPr>
          <p:nvPr/>
        </p:nvSpPr>
        <p:spPr>
          <a:xfrm>
            <a:off x="4624719" y="250151"/>
            <a:ext cx="2942561" cy="584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Context</a:t>
            </a:r>
            <a:endParaRPr lang="ru-RU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0FCE0D7-9DC6-43F7-AAB6-95C790A7E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1254642"/>
            <a:ext cx="11313043" cy="5018567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фундаментальная концепция, которая представляет расположение виджета в дереве виджетов. Он обеспечивает доступ к широкому спектру услуг и информации, такой как размер и положение виджета, текущая тема и данные медиа-запроса.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передается виджетам в качестве параметра во время метода сборки и используется для доступа к свойствам виджета и его родительских виджетов. Он также используется для создания новых виджетов и навигации по дереву виджетов.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наиболее важных функций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предоставление доступа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тип виджета, который позволяет обмениваться данными между виджетами без необходимости сверления реквизита. Используя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разработчики могут легко получить доступ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получить необходимые им данные.</a:t>
            </a:r>
          </a:p>
        </p:txBody>
      </p:sp>
    </p:spTree>
    <p:extLst>
      <p:ext uri="{BB962C8B-B14F-4D97-AF65-F5344CB8AC3E}">
        <p14:creationId xmlns:p14="http://schemas.microsoft.com/office/powerpoint/2010/main" val="15167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0FCE0D7-9DC6-43F7-AAB6-95C790A7E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62" y="361508"/>
            <a:ext cx="11313043" cy="5911702"/>
          </a:xfrm>
        </p:spPr>
        <p:txBody>
          <a:bodyPr>
            <a:normAutofit/>
          </a:bodyPr>
          <a:lstStyle/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предоставляет доступ к навигатору, который используется для навигации между экранами в приложении. С помощью Navigator разработчики могут выталкивать и выталкивать экраны в дереве виджетов, позволяя пользователям перемещаться по приложению.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Наконец,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доступ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MediaQuery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предоставляет информацию о размере экрана устройства и плотности пикселей. Эта информация имеет решающее значение для создания адаптивных приложений, которые могут адаптироваться к разным размерам и ориентации экрана.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целом,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фундаментальная концепция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она широко используется во всем фреймворке. Понимая, как эффективно использовать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разработчики могут создавать высокопроизводительные, отзывчивые и масштабируемые приложения, обеспечивающие превосходное взаимодействие с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110694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F1D1A-7021-473E-9115-66B62705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пользовательских виджетов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A6E323-5CE1-4407-87D8-404804DD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Мы создаем 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пользовательские виджеты,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когда хотим, чтобы наше приложение выглядело и работало, как нам этого хочется, и мы знаем, что будет повторение определенного виджета. Мы можем создать пользовательский виджет в новом файле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и определить параметры, которые нам нужны в конструкторе.</a:t>
            </a:r>
          </a:p>
          <a:p>
            <a:endParaRPr lang="ru-RU" dirty="0">
              <a:solidFill>
                <a:srgbClr val="273239"/>
              </a:solidFill>
              <a:latin typeface="urw-din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73239"/>
                </a:solidFill>
                <a:latin typeface="urw-din"/>
              </a:rPr>
              <a:t>Создадим первый пользовательский виджет в файле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custom_container.dart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668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84E72-6284-46CE-B0EC-B7347C0A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0" y="238539"/>
            <a:ext cx="7666424" cy="59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5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D4E2336-55BD-46CE-99A5-DE26ED904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565"/>
            <a:ext cx="10515600" cy="577939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Еще один </a:t>
            </a:r>
            <a:r>
              <a:rPr lang="ru-RU" dirty="0" err="1"/>
              <a:t>пользовательсикй</a:t>
            </a:r>
            <a:r>
              <a:rPr lang="ru-RU" dirty="0"/>
              <a:t> виджет создадим в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custom_button.dart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endParaRPr lang="ru-RU" dirty="0">
              <a:solidFill>
                <a:srgbClr val="273239"/>
              </a:solidFill>
              <a:latin typeface="urw-din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1C6730-D951-4313-899B-735166C4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8" y="1533317"/>
            <a:ext cx="6867732" cy="49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1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AE07D21-7B2C-47CF-857C-4AEF3942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296"/>
            <a:ext cx="10515600" cy="589866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Последний виджет мы создадим в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custom_column.dart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DDD034-FBA6-4882-87A6-C32AE1AF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3839"/>
            <a:ext cx="5257800" cy="51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43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4C26CB-2829-4464-A877-2EEC017B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565"/>
            <a:ext cx="10515600" cy="5779398"/>
          </a:xfrm>
        </p:spPr>
        <p:txBody>
          <a:bodyPr/>
          <a:lstStyle/>
          <a:p>
            <a:r>
              <a:rPr lang="ru-RU" dirty="0"/>
              <a:t>Далее мы можем импортировать наши виджеты в любой другой файл и использовать их там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CE9BE6-955C-465E-BFE5-DCB95580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28" y="1443867"/>
            <a:ext cx="7276272" cy="1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8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79F78-41C7-4177-BE11-F87BD144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Объединение виджетов для создания пользовательских интерфейсов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5D43B5-BF2F-4E1D-92F1-9BD8DF10E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Используем ранее созданные нами виджеты для создания пользовательского интерфейса. Создадим виджет </a:t>
            </a:r>
            <a:r>
              <a:rPr lang="en-US" dirty="0"/>
              <a:t>Home.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Виджет Home — это виджет с состоянием, и у нас есть все свойства, такие как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activeColor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,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inactiveColor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,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isSelected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для выбора пола, рост, вес и другие для расчета индекса массы тела.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7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444415-D9AC-4539-ADF2-E92C1BF52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08" y="1192867"/>
            <a:ext cx="2398436" cy="546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31BF2-4F17-41AE-AF26-98B92F34E75C}"/>
              </a:ext>
            </a:extLst>
          </p:cNvPr>
          <p:cNvSpPr txBox="1"/>
          <p:nvPr/>
        </p:nvSpPr>
        <p:spPr>
          <a:xfrm>
            <a:off x="586408" y="318052"/>
            <a:ext cx="1003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Мы импортировали все наши пользовательские виджеты в файл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home.dart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 Помимо этого мы также создали перечисление для пола 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g.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6D0062-EC96-410F-9514-8CD88B3E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2258046"/>
            <a:ext cx="4959211" cy="36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12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839C52-0FD0-48D9-8C60-A6B9CF981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850" y="268150"/>
            <a:ext cx="5316150" cy="614076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32BF38-929C-4FD5-A1CB-D38B685D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57" y="268150"/>
            <a:ext cx="52482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A38BFB-6A02-4338-BA66-104AED3A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95250"/>
            <a:ext cx="1101852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3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20502CE-F17F-4D07-ACD2-F674BA87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819154"/>
          </a:xfrm>
        </p:spPr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Сначала мы определили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Scaffold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, в котором мы определили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AppBar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ru-RU" b="0" i="1" dirty="0">
                <a:solidFill>
                  <a:srgbClr val="273239"/>
                </a:solidFill>
                <a:effectLst/>
                <a:latin typeface="urw-din"/>
              </a:rPr>
              <a:t>а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затем, как дочерний элемент, мы определили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SafeArea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 Теперь, переходя к компонентам, мы определили столбец, который содержит все компоненты экрана. Первый дочерний элемент столбца — это виджет строки, который содержит два виджета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CustomContainer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с функцией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onTap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для выбора пола и изменения цвета контейнера по мере того, как мы это делаем.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501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F56713C0-2421-42BA-A517-1D083DFC4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190" y="456164"/>
            <a:ext cx="5207915" cy="56961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DD2EB-5169-41CB-98A9-D5EA1EDA0A60}"/>
              </a:ext>
            </a:extLst>
          </p:cNvPr>
          <p:cNvSpPr txBox="1"/>
          <p:nvPr/>
        </p:nvSpPr>
        <p:spPr>
          <a:xfrm>
            <a:off x="6198897" y="456164"/>
            <a:ext cx="4830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После установки высоты мы снова определили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CustomContainer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ru-RU" b="0" i="1" dirty="0">
                <a:solidFill>
                  <a:srgbClr val="273239"/>
                </a:solidFill>
                <a:effectLst/>
                <a:latin typeface="urw-din"/>
              </a:rPr>
              <a:t>с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неактивным цветом с помощью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CustomColumn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, который принимает текст как высоту с динамически изменяющейся высотой с помощью определенного нами слайдера. Мы установили слайдеру некоторые свойства, чтобы он выглядел в соответствии с нашим приложением.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7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E8874-81FF-4C49-9377-0D6031AD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8" y="85725"/>
            <a:ext cx="4810125" cy="6686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0F5D4E-87BE-4D7E-97C0-E8CF1959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725"/>
            <a:ext cx="4320210" cy="67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7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DBEE47B-D380-4302-9C2A-172E345D3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174"/>
            <a:ext cx="10515600" cy="5878789"/>
          </a:xfrm>
        </p:spPr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Установив высоту, мы определили строку с двумя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CustomContainer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, которые оба принимают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CustomColumn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с текстом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Weight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и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Age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 Оба этих контейнера имеют две кнопки в строке как дочерний элемент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CustomColumn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 Функционал этих кнопок заключается в увеличении или уменьшении значения веса и возраста.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492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28CD1B-2885-412C-88B3-EEBA17D1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0" y="143082"/>
            <a:ext cx="4402671" cy="65718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17767-FFD0-42A6-A142-C4C5A140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86" y="143082"/>
            <a:ext cx="3533775" cy="121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E272C-1FA9-49AD-A99A-C4C8705210BD}"/>
              </a:ext>
            </a:extLst>
          </p:cNvPr>
          <p:cNvSpPr txBox="1"/>
          <p:nvPr/>
        </p:nvSpPr>
        <p:spPr>
          <a:xfrm>
            <a:off x="5084486" y="1948070"/>
            <a:ext cx="5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Здесь мы определили две кнопки с помощью нашего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CustomContainer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 Первый используется для очистки отображаемого вывода, а другой показывает вывод на экране.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799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1DC8C8A-B7AC-4E86-931D-8F500DD6B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289" y="376237"/>
            <a:ext cx="4479236" cy="5800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Последним компонентом приложения также является </a:t>
            </a:r>
            <a:r>
              <a:rPr lang="ru-RU" sz="2400" b="0" i="1" dirty="0" err="1">
                <a:solidFill>
                  <a:srgbClr val="273239"/>
                </a:solidFill>
                <a:effectLst/>
                <a:latin typeface="urw-din"/>
              </a:rPr>
              <a:t>CustomContainer</a:t>
            </a:r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, который используется для отображения рассчитанного индекса массы тела на экране.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E9C4F5-59F8-4637-BBF0-A5DD88AD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" y="376237"/>
            <a:ext cx="5334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4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6F27-25A4-42AD-BC1D-C55A223E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2050" name="Picture 2" descr="Лайтбокс">
            <a:extLst>
              <a:ext uri="{FF2B5EF4-FFF2-40B4-BE49-F238E27FC236}">
                <a16:creationId xmlns:a16="http://schemas.microsoft.com/office/drawing/2014/main" id="{7DB40BF7-48EF-46C0-BD3C-33B5A577EF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8" y="1550306"/>
            <a:ext cx="8143383" cy="494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78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7A3C50-383C-4AF6-A8C7-AB66EACD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Анимация во </a:t>
            </a:r>
            <a:r>
              <a:rPr lang="en-US" dirty="0"/>
              <a:t>Flutter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7321E-2760-478B-BEA9-8A33B412E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Всякий раз, когда вы создаете приложение, анимация играет жизненно важную роль в разработке пользовательского опыта. Людям, как правило, нравятся приложения с плавным ходом и привлекательным дизайном. Пакет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предоставляет множество методов для создания и использования анимации в нашем приложении. Мы обсудим встроенные виджеты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для управления анимацией.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69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5FA2658-1A33-4A94-8CE1-331F1950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1983"/>
            <a:ext cx="10515600" cy="27249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Как показано на блок-схеме, для управления анимацией во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фреймворк предоставляет виджеты различной реализации. Основные свойства, присутствующие во всех виджетах анимации, — это 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Duration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и 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Curve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 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Duration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— это время, в течение которого виджет анимируется, а 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Curve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определяет способ анимации объекта от начала до конца (поток анимации от начала до конца). Встроенные виджеты анимации во флаттере можно разделить на две основные категории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: 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неявные и явные.</a:t>
            </a:r>
            <a:endParaRPr lang="ru-RU" dirty="0"/>
          </a:p>
        </p:txBody>
      </p:sp>
      <p:pic>
        <p:nvPicPr>
          <p:cNvPr id="3074" name="Picture 2" descr="Лайтбокс">
            <a:extLst>
              <a:ext uri="{FF2B5EF4-FFF2-40B4-BE49-F238E27FC236}">
                <a16:creationId xmlns:a16="http://schemas.microsoft.com/office/drawing/2014/main" id="{275A37B5-99AA-48F3-95D4-C5217FB97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53" y="463137"/>
            <a:ext cx="7752093" cy="27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609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E14BFF3-E410-4F6D-B96E-1B6F7FBE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296"/>
            <a:ext cx="10515600" cy="5898667"/>
          </a:xfrm>
        </p:spPr>
        <p:txBody>
          <a:bodyPr>
            <a:normAutofit fontScale="77500" lnSpcReduction="20000"/>
          </a:bodyPr>
          <a:lstStyle/>
          <a:p>
            <a:pPr algn="ctr" fontAlgn="base"/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Неявные виджеты</a:t>
            </a:r>
          </a:p>
          <a:p>
            <a:pPr algn="l" fontAlgn="base"/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Это самый простой виджет, предоставляемый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 Эти виджеты могут быть реализованы без особых усилий со стороны разработчика. Это очень простые методы анимации, поэтому у них не так много стилей, которые можно изменить. У них есть односторонняя анимация, которая не является непрерывной. Неявные виджеты, в свою очередь, можно разделить на две категории: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: Здесь </a:t>
            </a:r>
            <a:r>
              <a:rPr lang="ru-RU" b="0" i="0" u="sng" dirty="0">
                <a:solidFill>
                  <a:srgbClr val="273239"/>
                </a:solidFill>
                <a:effectLst/>
                <a:latin typeface="urw-din"/>
              </a:rPr>
              <a:t>XYZ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— это конкретный виджет, который можно анимировать. Это анимированные версии основных виджетов, доступных во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 Вот некоторые из неявных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существующих виджетов XYZ.</a:t>
            </a:r>
          </a:p>
          <a:p>
            <a:pPr lvl="1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Align →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AnimatedAlign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Container →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AnimatedContainer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DefaultTextStyle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→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AnimatedDefaultTextStyle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Padding →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AnimatedPadding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Positioned →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AnimatedPositioned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TweenAnimationBuilder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: эти виджеты анимируют данный виджет от начального значения (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Tween.begin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) до конечного значения (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Tween.end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). Этот виджет можно использовать для анимации пользовательского виджета для простой анимации. Он принимает свойство, которое создает анимацию на основе значения, указанного в ее параметре. Мы также можем указать, что нужно сделать, когда анимация завершится, с помощью обратного вызова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onEnd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69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129EE-4629-45A4-BB80-D2A4CACD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707136"/>
            <a:ext cx="11018520" cy="54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0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5D11E30-C065-45A0-BCA8-44DD03DB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748"/>
            <a:ext cx="10515600" cy="5809215"/>
          </a:xfrm>
        </p:spPr>
        <p:txBody>
          <a:bodyPr>
            <a:normAutofit fontScale="70000" lnSpcReduction="20000"/>
          </a:bodyPr>
          <a:lstStyle/>
          <a:p>
            <a:pPr algn="ctr" fontAlgn="base"/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Явны</a:t>
            </a:r>
            <a:r>
              <a:rPr lang="ru-RU" b="1" dirty="0">
                <a:solidFill>
                  <a:srgbClr val="273239"/>
                </a:solidFill>
                <a:latin typeface="urw-din"/>
              </a:rPr>
              <a:t>е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 виджеты</a:t>
            </a:r>
          </a:p>
          <a:p>
            <a:pPr algn="l" fontAlgn="base"/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Эти виджеты обеспечивают более детальное управление анимированным виджетом. У них есть свойства для управления повторением и перемещением виджета. Эти виджеты требуют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AnimationController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 для детального управления, которое они предоставляют. Этот контроллер можно определить в состоянии 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initState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и 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избавиться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от состояний для лучшего использования. Явный виджет можно классифицировать как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: здесь </a:t>
            </a:r>
            <a:r>
              <a:rPr lang="ru-RU" b="0" i="0" u="sng" dirty="0">
                <a:solidFill>
                  <a:srgbClr val="273239"/>
                </a:solidFill>
                <a:effectLst/>
                <a:latin typeface="urw-din"/>
              </a:rPr>
              <a:t>XYZ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— это особый виджет, доступный как переход. Это встроенный переход, который обеспечивает больший контроль над неявной анимацией. Их можно рассматривать как расширение виджета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 Некоторые доступные явные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1" dirty="0">
                <a:solidFill>
                  <a:srgbClr val="273239"/>
                </a:solidFill>
                <a:effectLst/>
                <a:latin typeface="urw-din"/>
              </a:rPr>
              <a:t> :</a:t>
            </a:r>
            <a:endParaRPr lang="ru-RU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SizeTransition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FadeTransition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AlignTransition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RotationTransition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PositionedTransition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>
                <a:solidFill>
                  <a:srgbClr val="273239"/>
                </a:solidFill>
                <a:effectLst/>
                <a:latin typeface="urw-din"/>
              </a:rPr>
              <a:t>DecoratedBoxTransition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1" i="0" dirty="0">
                <a:solidFill>
                  <a:srgbClr val="273239"/>
                </a:solidFill>
                <a:effectLst/>
                <a:latin typeface="urw-din"/>
              </a:rPr>
              <a:t>/ </a:t>
            </a:r>
            <a:r>
              <a:rPr lang="ru-RU" b="1" i="0" dirty="0" err="1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: когда нет доступных виджетов из предопределенного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, которые уже определяют различные анимации, мы можем использовать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/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 Они применяются к пользовательскому виджету, который мы хотим явно анимировать. Если мы можем определить анимацию в том же виджете, мы можем использовать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, в противном случае, если мы определим новый виджет, мы сможем расширить его с помощью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107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C8BFD6C-8441-418A-8654-FA362D4C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7626"/>
            <a:ext cx="10515600" cy="578933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Теперь создадим несколько </a:t>
            </a:r>
            <a:r>
              <a:rPr lang="ru-RU" dirty="0" err="1"/>
              <a:t>анимаций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Чтобы использовать изображения, добавим в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en-US" b="1" i="1" dirty="0" err="1">
                <a:solidFill>
                  <a:srgbClr val="273239"/>
                </a:solidFill>
                <a:effectLst/>
                <a:latin typeface="urw-din"/>
              </a:rPr>
              <a:t>pubspec.yaml</a:t>
            </a:r>
            <a:endParaRPr lang="ru-RU" b="1" i="1" dirty="0">
              <a:solidFill>
                <a:srgbClr val="273239"/>
              </a:solidFill>
              <a:effectLst/>
              <a:latin typeface="urw-din"/>
            </a:endParaRPr>
          </a:p>
          <a:p>
            <a:endParaRPr lang="ru-RU" b="1" i="1" dirty="0">
              <a:solidFill>
                <a:srgbClr val="273239"/>
              </a:solidFill>
              <a:latin typeface="urw-din"/>
            </a:endParaRPr>
          </a:p>
          <a:p>
            <a:endParaRPr lang="ru-RU" b="1" i="1" dirty="0">
              <a:solidFill>
                <a:srgbClr val="273239"/>
              </a:solidFill>
              <a:latin typeface="urw-din"/>
            </a:endParaRPr>
          </a:p>
          <a:p>
            <a:endParaRPr lang="ru-RU" b="1" i="1" dirty="0">
              <a:solidFill>
                <a:srgbClr val="273239"/>
              </a:solidFill>
              <a:latin typeface="urw-di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DC1522-CB45-4E6A-9166-E49393FA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624"/>
            <a:ext cx="2600119" cy="9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49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B43069-BF31-434D-8788-BE3EB0CE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870"/>
            <a:ext cx="10515600" cy="5829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Начнем с файла </a:t>
            </a:r>
            <a:r>
              <a:rPr lang="en-US" sz="2000" dirty="0" err="1"/>
              <a:t>main.dart</a:t>
            </a:r>
            <a:r>
              <a:rPr lang="ru-RU" sz="2000" dirty="0"/>
              <a:t>, в который импортируем, созданные нами анимации, и сформируем разметку.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FE3D94-7894-42A6-86CE-3922EA14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8" y="1278628"/>
            <a:ext cx="3629025" cy="5095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7918D69-0236-4A25-9870-53035F68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61" y="1404938"/>
            <a:ext cx="3114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8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D591A36-54EF-4D74-9B6A-77242656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63" y="231509"/>
            <a:ext cx="5493026" cy="2024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273239"/>
                </a:solidFill>
                <a:effectLst/>
                <a:latin typeface="urw-din"/>
              </a:rPr>
              <a:t>В этом файле есть столбец, содержащий различные виджеты, и </a:t>
            </a:r>
            <a:r>
              <a:rPr lang="ru-RU" sz="2000" b="0" i="0" dirty="0" err="1">
                <a:solidFill>
                  <a:srgbClr val="273239"/>
                </a:solidFill>
                <a:effectLst/>
                <a:latin typeface="urw-din"/>
              </a:rPr>
              <a:t>AnimatedContainer</a:t>
            </a:r>
            <a:r>
              <a:rPr lang="ru-RU" sz="2000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ru-RU" sz="2000" b="1" i="0" dirty="0">
                <a:solidFill>
                  <a:srgbClr val="273239"/>
                </a:solidFill>
                <a:effectLst/>
                <a:latin typeface="urw-din"/>
              </a:rPr>
              <a:t>,</a:t>
            </a:r>
            <a:r>
              <a:rPr lang="ru-RU" sz="2000" b="0" i="0" dirty="0">
                <a:solidFill>
                  <a:srgbClr val="273239"/>
                </a:solidFill>
                <a:effectLst/>
                <a:latin typeface="urw-din"/>
              </a:rPr>
              <a:t> который помимо обычных функций также имеет кривую и определенную продолжительность. При нажатии кнопки размер и цвет Контейнера изменяются, как показано на рисунке: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8DC89E-6821-4E32-B5A6-6780F6F1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76" y="231509"/>
            <a:ext cx="3236234" cy="6291470"/>
          </a:xfrm>
          <a:prstGeom prst="rect">
            <a:avLst/>
          </a:prstGeom>
        </p:spPr>
      </p:pic>
      <p:pic>
        <p:nvPicPr>
          <p:cNvPr id="1028" name="Picture 4" descr="Лайтбокс">
            <a:extLst>
              <a:ext uri="{FF2B5EF4-FFF2-40B4-BE49-F238E27FC236}">
                <a16:creationId xmlns:a16="http://schemas.microsoft.com/office/drawing/2014/main" id="{B799507C-B2DE-49C3-AB3D-D6CE9C4A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3" y="2484379"/>
            <a:ext cx="62865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2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B0182B-C23E-46CE-B1EF-23A554B7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2" y="169587"/>
            <a:ext cx="3903972" cy="46906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A0257F-438E-43B7-B688-3C381DE72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05" y="4860235"/>
            <a:ext cx="3102043" cy="191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A22BD-AB43-42F3-AD8D-796BBE4D4254}"/>
              </a:ext>
            </a:extLst>
          </p:cNvPr>
          <p:cNvSpPr txBox="1"/>
          <p:nvPr/>
        </p:nvSpPr>
        <p:spPr>
          <a:xfrm>
            <a:off x="6030641" y="169587"/>
            <a:ext cx="42861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В этом файле мы просто определили столбец, который содержит различные виджеты, и помимо них имеет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TweenAnimationBuilder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, </a:t>
            </a:r>
            <a:r>
              <a:rPr lang="ru-RU" b="0" i="1" dirty="0">
                <a:solidFill>
                  <a:srgbClr val="273239"/>
                </a:solidFill>
                <a:effectLst/>
                <a:latin typeface="urw-din"/>
              </a:rPr>
              <a:t>который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принимает тип твина (здесь мы использовали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ColorTween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) и продолжительность анимации. У него также есть свойство </a:t>
            </a:r>
            <a:r>
              <a:rPr lang="ru-RU" b="0" i="0" dirty="0" err="1">
                <a:solidFill>
                  <a:srgbClr val="273239"/>
                </a:solidFill>
                <a:effectLst/>
                <a:latin typeface="urw-din"/>
              </a:rPr>
              <a:t>builder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, которое строит виджет, предоставленный в соответствии с анимацией.</a:t>
            </a:r>
            <a:endParaRPr lang="ru-RU" dirty="0"/>
          </a:p>
        </p:txBody>
      </p:sp>
      <p:pic>
        <p:nvPicPr>
          <p:cNvPr id="2052" name="Picture 4" descr="Лайтбокс">
            <a:extLst>
              <a:ext uri="{FF2B5EF4-FFF2-40B4-BE49-F238E27FC236}">
                <a16:creationId xmlns:a16="http://schemas.microsoft.com/office/drawing/2014/main" id="{7963E983-4BA6-4D4D-AB06-1D763187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41" y="3162652"/>
            <a:ext cx="5284927" cy="33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95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B15F9-CF6A-4306-B109-7E25A283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84" y="139148"/>
            <a:ext cx="4041178" cy="6410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327F5E-F630-4721-AD17-15D25E9C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62" y="139148"/>
            <a:ext cx="3799518" cy="3677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4FD8C-12B8-42B1-A035-CBC118F8236A}"/>
              </a:ext>
            </a:extLst>
          </p:cNvPr>
          <p:cNvSpPr txBox="1"/>
          <p:nvPr/>
        </p:nvSpPr>
        <p:spPr>
          <a:xfrm>
            <a:off x="4506862" y="3816626"/>
            <a:ext cx="7559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Явные виджеты предоставляют нам больше ручного управления. Чтобы получить доступ к этим элементам управления, нам нужен контроллер. Поэтому мы определяем для этого объект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AnimationController</a:t>
            </a:r>
            <a:r>
              <a:rPr lang="ru-RU" b="0" i="1" dirty="0">
                <a:solidFill>
                  <a:srgbClr val="273239"/>
                </a:solidFill>
                <a:effectLst/>
                <a:latin typeface="urw-din"/>
              </a:rPr>
              <a:t> . 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Нам нужно инициализировать анимацию при построении экрана, а также избавиться от нее при переходе на другой экран. Здесь мы использовали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RotationTransition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для бесконечного вращения данного изображения. Вращение можно остановить/запустить снова, нажав на изображение, как указано на экране. Переход принимает объект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AnimationController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в качестве ходов. Мы определили повторение анимации после ее завершения в </a:t>
            </a:r>
            <a:r>
              <a:rPr lang="ru-RU" b="0" i="1" dirty="0" err="1">
                <a:solidFill>
                  <a:srgbClr val="273239"/>
                </a:solidFill>
                <a:effectLst/>
                <a:latin typeface="urw-din"/>
              </a:rPr>
              <a:t>initState</a:t>
            </a:r>
            <a:r>
              <a:rPr lang="ru-RU" b="0" i="0" dirty="0">
                <a:solidFill>
                  <a:srgbClr val="273239"/>
                </a:solidFill>
                <a:effectLst/>
                <a:latin typeface="urw-din"/>
              </a:rPr>
              <a:t> 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574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8207A-9B99-4004-9075-5E65E9E6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вращения</a:t>
            </a: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382E4B81-76C0-4348-B0E5-83928F06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055743"/>
            <a:ext cx="62865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49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BA0DAE-543F-4F16-B5FD-28F0ECF7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4" y="251998"/>
            <a:ext cx="4715191" cy="61686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1767C-A933-49F4-8A5E-89BA96DF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85" y="251997"/>
            <a:ext cx="3369522" cy="61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4EC1731-49AB-455A-8A9C-1B83F49C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174"/>
            <a:ext cx="10515600" cy="5878789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Этот виджет показывает значок музыкальной дорожки, который постоянно увеличивается. Большинство деталей остаются такими же, как в явном </a:t>
            </a:r>
            <a:r>
              <a:rPr lang="ru-RU" sz="2400" b="0" i="1" dirty="0" err="1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sz="2400" b="0" i="1" dirty="0">
                <a:solidFill>
                  <a:srgbClr val="273239"/>
                </a:solidFill>
                <a:effectLst/>
                <a:latin typeface="urw-din"/>
              </a:rPr>
              <a:t>,</a:t>
            </a:r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 определенном выше. Но здесь мы должны передать </a:t>
            </a:r>
            <a:r>
              <a:rPr lang="ru-RU" sz="2400" b="0" i="0" dirty="0" err="1">
                <a:solidFill>
                  <a:srgbClr val="273239"/>
                </a:solidFill>
                <a:effectLst/>
                <a:latin typeface="urw-din"/>
              </a:rPr>
              <a:t>билдер</a:t>
            </a:r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 с дочерним элементом и контекстом. Здесь мы должны передать контроллер в свойство анимации </a:t>
            </a:r>
            <a:r>
              <a:rPr lang="ru-RU" sz="2400" b="0" i="1" dirty="0" err="1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sz="2400" b="0" i="0" dirty="0">
                <a:solidFill>
                  <a:srgbClr val="273239"/>
                </a:solidFill>
                <a:effectLst/>
                <a:latin typeface="urw-din"/>
              </a:rPr>
              <a:t> . Кнопка используется для запуска и остановки анимации.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9E72297-8867-4E26-AFAB-2A9164F09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2" y="2537966"/>
            <a:ext cx="5664476" cy="36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5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A5600-FA48-48C7-86EB-B9BBEDE9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Итоговый результат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4C96B19-F0A5-4951-A07F-4EAC2113C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2774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165281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35AD82-9109-4D3A-9892-41BF4071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396240"/>
            <a:ext cx="1101852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701D7-9AE3-45A7-9A67-ABACB840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2316480"/>
            <a:ext cx="1101852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DF55B2-E423-4699-B533-26AAD5E1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019556"/>
            <a:ext cx="11018520" cy="4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95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416</TotalTime>
  <Words>2937</Words>
  <Application>Microsoft Office PowerPoint</Application>
  <PresentationFormat>Широкоэкранный</PresentationFormat>
  <Paragraphs>142</Paragraphs>
  <Slides>69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Times New Roman</vt:lpstr>
      <vt:lpstr>urw-din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Дерево виджетов и иерархия</vt:lpstr>
      <vt:lpstr>Презентация PowerPoint</vt:lpstr>
      <vt:lpstr>Презентация PowerPoint</vt:lpstr>
      <vt:lpstr>Презентация PowerPoint</vt:lpstr>
      <vt:lpstr>Организация виджетов для повышения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RenderObjects, Elements and BuildContext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пользовательских виджетов</vt:lpstr>
      <vt:lpstr>Презентация PowerPoint</vt:lpstr>
      <vt:lpstr>Презентация PowerPoint</vt:lpstr>
      <vt:lpstr>Презентация PowerPoint</vt:lpstr>
      <vt:lpstr>Презентация PowerPoint</vt:lpstr>
      <vt:lpstr>Объединение виджетов для создания пользовательских интерфейсов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Анимация во Flutter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 вращения</vt:lpstr>
      <vt:lpstr>Презентация PowerPoint</vt:lpstr>
      <vt:lpstr>Презентация PowerPoint</vt:lpstr>
      <vt:lpstr>Итоговый результат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Адамович</dc:creator>
  <cp:lastModifiedBy>Антон Адамович</cp:lastModifiedBy>
  <cp:revision>148</cp:revision>
  <dcterms:created xsi:type="dcterms:W3CDTF">2023-02-20T15:08:36Z</dcterms:created>
  <dcterms:modified xsi:type="dcterms:W3CDTF">2023-06-08T11:45:51Z</dcterms:modified>
</cp:coreProperties>
</file>